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3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8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47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9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73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7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5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0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1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123D-9723-4F63-8C18-DBA93CAEE59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9BBE7D-5C6C-4842-96EF-382B5247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524" y="24713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ОЦЕНКА КЛИНИЧЕСКОЙ ЭФФЕКТИВНОСТИ </a:t>
            </a:r>
            <a:r>
              <a:rPr lang="ru-RU" sz="3600" b="1" i="1" dirty="0">
                <a:solidFill>
                  <a:schemeClr val="tx1"/>
                </a:solidFill>
              </a:rPr>
              <a:t>иммуномодулятора в комплексном лечении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1" i="1" dirty="0">
                <a:solidFill>
                  <a:schemeClr val="tx1"/>
                </a:solidFill>
              </a:rPr>
              <a:t>воспалительно-деструктивных заболеваний </a:t>
            </a:r>
            <a:r>
              <a:rPr lang="ru-RU" sz="3600" b="1" i="1" dirty="0" smtClean="0">
                <a:solidFill>
                  <a:schemeClr val="tx1"/>
                </a:solidFill>
              </a:rPr>
              <a:t>пародонта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sz="3600" dirty="0">
                <a:solidFill>
                  <a:schemeClr val="tx1"/>
                </a:solidFill>
              </a:rPr>
              <a:t>Estimation of clinical </a:t>
            </a:r>
            <a:r>
              <a:rPr lang="en-US" sz="3600" dirty="0" smtClean="0">
                <a:solidFill>
                  <a:schemeClr val="tx1"/>
                </a:solidFill>
              </a:rPr>
              <a:t>efficiency </a:t>
            </a:r>
            <a:r>
              <a:rPr lang="en-US" sz="3600" dirty="0">
                <a:solidFill>
                  <a:schemeClr val="tx1"/>
                </a:solidFill>
              </a:rPr>
              <a:t>of </a:t>
            </a:r>
            <a:r>
              <a:rPr lang="en-US" sz="3600" dirty="0" err="1">
                <a:solidFill>
                  <a:schemeClr val="tx1"/>
                </a:solidFill>
              </a:rPr>
              <a:t>immunomodulator</a:t>
            </a:r>
            <a:r>
              <a:rPr lang="en-US" sz="3600" dirty="0">
                <a:solidFill>
                  <a:schemeClr val="tx1"/>
                </a:solidFill>
              </a:rPr>
              <a:t> medicine in complex treatment of </a:t>
            </a:r>
            <a:r>
              <a:rPr lang="en-US" sz="3600">
                <a:solidFill>
                  <a:schemeClr val="tx1"/>
                </a:solidFill>
              </a:rPr>
              <a:t>periodontal </a:t>
            </a:r>
            <a:r>
              <a:rPr lang="en-US" sz="3600" smtClean="0">
                <a:solidFill>
                  <a:schemeClr val="tx1"/>
                </a:solidFill>
              </a:rPr>
              <a:t>diseases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910" y="5086806"/>
            <a:ext cx="9144000" cy="1655762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М.Т. </a:t>
            </a:r>
            <a:r>
              <a:rPr lang="ru-RU" i="1" dirty="0" err="1" smtClean="0">
                <a:solidFill>
                  <a:schemeClr val="tx1"/>
                </a:solidFill>
              </a:rPr>
              <a:t>Абидов</a:t>
            </a:r>
            <a:r>
              <a:rPr lang="ru-RU" i="1" dirty="0" smtClean="0">
                <a:solidFill>
                  <a:schemeClr val="tx1"/>
                </a:solidFill>
              </a:rPr>
              <a:t>, Л.П. </a:t>
            </a:r>
            <a:r>
              <a:rPr lang="ru-RU" i="1" dirty="0" err="1" smtClean="0">
                <a:solidFill>
                  <a:schemeClr val="tx1"/>
                </a:solidFill>
              </a:rPr>
              <a:t>Кисельникова</a:t>
            </a:r>
            <a:r>
              <a:rPr lang="ru-RU" i="1" dirty="0" smtClean="0">
                <a:solidFill>
                  <a:schemeClr val="tx1"/>
                </a:solidFill>
              </a:rPr>
              <a:t>, И.Г. Данилова</a:t>
            </a:r>
          </a:p>
          <a:p>
            <a:endParaRPr lang="ru-RU" i="1" dirty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2014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94" y="2954447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0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84" y="1472526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i="1" dirty="0" smtClean="0"/>
              <a:t>Дизайн исследования: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В исследовании участвовали люди без хронических, соматических заболеваний. </a:t>
            </a:r>
          </a:p>
          <a:p>
            <a:pPr marL="0" indent="0">
              <a:buNone/>
            </a:pPr>
            <a:r>
              <a:rPr lang="ru-RU" dirty="0" smtClean="0"/>
              <a:t>1 группа- 96 человек получали лечение препаратом </a:t>
            </a:r>
            <a:r>
              <a:rPr lang="ru-RU" dirty="0" err="1" smtClean="0"/>
              <a:t>Тамерит</a:t>
            </a:r>
            <a:r>
              <a:rPr lang="ru-RU" dirty="0" smtClean="0"/>
              <a:t>. Из них 42 человека с ХГП (средней тяжести) и 16 человек ( с тяжелой формой ХГП).</a:t>
            </a:r>
          </a:p>
          <a:p>
            <a:pPr marL="0" indent="0">
              <a:buNone/>
            </a:pPr>
            <a:r>
              <a:rPr lang="ru-RU" dirty="0" smtClean="0"/>
              <a:t>2 группа- контрольная- 44 человека. Из них с ХГП средней тяжести – 27 человек, с ХГП тяжелой степенью – 17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51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954" y="1694331"/>
            <a:ext cx="5035403" cy="1320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лечение пародонтита состояло из следующих этапов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1.Профессиональная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полости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2.Санация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3.Консервативное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хирургическое лечение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пародонтита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(закрытый и открытый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кюретаж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лоскутные операции).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pSp>
        <p:nvGrpSpPr>
          <p:cNvPr id="4" name="Group 5776"/>
          <p:cNvGrpSpPr/>
          <p:nvPr/>
        </p:nvGrpSpPr>
        <p:grpSpPr>
          <a:xfrm>
            <a:off x="6735778" y="1694331"/>
            <a:ext cx="2715969" cy="2373365"/>
            <a:chOff x="-3651" y="-4005"/>
            <a:chExt cx="2098069" cy="1212280"/>
          </a:xfrm>
        </p:grpSpPr>
        <p:pic>
          <p:nvPicPr>
            <p:cNvPr id="5" name="Picture 659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651" y="-4005"/>
              <a:ext cx="2090928" cy="1011936"/>
            </a:xfrm>
            <a:prstGeom prst="rect">
              <a:avLst/>
            </a:prstGeom>
          </p:spPr>
        </p:pic>
        <p:sp>
          <p:nvSpPr>
            <p:cNvPr id="6" name="Shape 613"/>
            <p:cNvSpPr/>
            <p:nvPr/>
          </p:nvSpPr>
          <p:spPr>
            <a:xfrm>
              <a:off x="0" y="1"/>
              <a:ext cx="2094418" cy="1008001"/>
            </a:xfrm>
            <a:custGeom>
              <a:avLst/>
              <a:gdLst/>
              <a:ahLst/>
              <a:cxnLst/>
              <a:rect l="0" t="0" r="0" b="0"/>
              <a:pathLst>
                <a:path w="2094418" h="1008001">
                  <a:moveTo>
                    <a:pt x="0" y="1008001"/>
                  </a:moveTo>
                  <a:lnTo>
                    <a:pt x="2094418" y="1008001"/>
                  </a:lnTo>
                  <a:lnTo>
                    <a:pt x="2094418" y="0"/>
                  </a:lnTo>
                  <a:lnTo>
                    <a:pt x="0" y="0"/>
                  </a:lnTo>
                  <a:close/>
                </a:path>
              </a:pathLst>
            </a:custGeom>
            <a:ln w="3175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Rectangle 614"/>
            <p:cNvSpPr/>
            <p:nvPr/>
          </p:nvSpPr>
          <p:spPr>
            <a:xfrm>
              <a:off x="3" y="1043419"/>
              <a:ext cx="68577" cy="1648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22860" indent="173990" algn="l">
                <a:lnSpc>
                  <a:spcPct val="107000"/>
                </a:lnSpc>
                <a:spcAft>
                  <a:spcPts val="800"/>
                </a:spcAft>
              </a:pPr>
              <a:endParaRPr lang="ru-RU" sz="800" dirty="0">
                <a:solidFill>
                  <a:srgbClr val="18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72403" y="3901545"/>
            <a:ext cx="311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</a:t>
            </a:r>
            <a:r>
              <a:rPr lang="ru-RU" dirty="0"/>
              <a:t>Орошение </a:t>
            </a:r>
            <a:endParaRPr lang="ru-RU" dirty="0" smtClean="0"/>
          </a:p>
          <a:p>
            <a:r>
              <a:rPr lang="ru-RU" dirty="0" err="1" smtClean="0"/>
              <a:t>пародонтальных</a:t>
            </a:r>
            <a:r>
              <a:rPr lang="ru-RU" dirty="0" smtClean="0"/>
              <a:t> карманов.</a:t>
            </a:r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1052" y="5350597"/>
            <a:ext cx="809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пациенты приглашались на контрольные осмотры через 3 мес., 6 мес., 12 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— через каждые 12 мес. после окончания хирургического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пародонтологического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этапа. </a:t>
            </a:r>
          </a:p>
        </p:txBody>
      </p:sp>
    </p:spTree>
    <p:extLst>
      <p:ext uri="{BB962C8B-B14F-4D97-AF65-F5344CB8AC3E}">
        <p14:creationId xmlns:p14="http://schemas.microsoft.com/office/powerpoint/2010/main" val="36276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1271" y="610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413" y="1348966"/>
            <a:ext cx="6037807" cy="3629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190" y="543208"/>
            <a:ext cx="714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Динамика изменения кровоточивости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6" y="5455705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в терапию </a:t>
            </a:r>
            <a:r>
              <a:rPr lang="ru-RU" dirty="0" err="1" smtClean="0"/>
              <a:t>Тамерита</a:t>
            </a:r>
            <a:r>
              <a:rPr lang="ru-RU" dirty="0" smtClean="0"/>
              <a:t> улучшает показатель кровоточивости на 66,29% </a:t>
            </a:r>
          </a:p>
          <a:p>
            <a:r>
              <a:rPr lang="ru-RU" dirty="0" smtClean="0"/>
              <a:t>в группе с ХГП (средняя тяжесть) и на 86,29% - в группе с тяжелой формой ХГП.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1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1271" y="610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64190" y="543208"/>
            <a:ext cx="7143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Динамика изменения </a:t>
            </a:r>
            <a:r>
              <a:rPr lang="ru-RU" sz="2800" dirty="0" err="1" smtClean="0"/>
              <a:t>Пародонтального</a:t>
            </a:r>
            <a:r>
              <a:rPr lang="ru-RU" sz="2800" dirty="0" smtClean="0"/>
              <a:t> индекса </a:t>
            </a:r>
            <a:r>
              <a:rPr lang="en-US" sz="2800" dirty="0" smtClean="0"/>
              <a:t>PI</a:t>
            </a:r>
            <a:r>
              <a:rPr lang="ru-RU" sz="2800" dirty="0" smtClean="0"/>
              <a:t>( </a:t>
            </a:r>
            <a:r>
              <a:rPr lang="en-US" sz="2800" dirty="0" err="1" smtClean="0"/>
              <a:t>Russel</a:t>
            </a:r>
            <a:r>
              <a:rPr lang="ru-RU" sz="2800" dirty="0" smtClean="0"/>
              <a:t>,</a:t>
            </a:r>
            <a:r>
              <a:rPr lang="en-US" sz="2800" dirty="0" smtClean="0"/>
              <a:t>1956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6" y="5455705"/>
            <a:ext cx="1002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в терапию </a:t>
            </a:r>
            <a:r>
              <a:rPr lang="ru-RU" dirty="0" err="1" smtClean="0"/>
              <a:t>Тамерита</a:t>
            </a:r>
            <a:r>
              <a:rPr lang="ru-RU" dirty="0" smtClean="0"/>
              <a:t> улучшает показатель изменения </a:t>
            </a:r>
            <a:r>
              <a:rPr lang="ru-RU" dirty="0" err="1" smtClean="0"/>
              <a:t>Пародонтального</a:t>
            </a:r>
            <a:r>
              <a:rPr lang="ru-RU" dirty="0" smtClean="0"/>
              <a:t> индекса  </a:t>
            </a:r>
          </a:p>
          <a:p>
            <a:r>
              <a:rPr lang="ru-RU" dirty="0" smtClean="0"/>
              <a:t>на 48,44% в группе с ХГП (средняя тяжесть) и на 76,20% - в группе с тяжелой формой ХГП.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987" y="1729085"/>
            <a:ext cx="5391597" cy="32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остеоденситометрии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изучении ОПТГ (в % град.)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84" y="2033077"/>
            <a:ext cx="5503258" cy="3307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561" y="5812325"/>
            <a:ext cx="938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в терапию </a:t>
            </a:r>
            <a:r>
              <a:rPr lang="ru-RU" dirty="0" err="1" smtClean="0"/>
              <a:t>Тамерита</a:t>
            </a:r>
            <a:r>
              <a:rPr lang="ru-RU" dirty="0" smtClean="0"/>
              <a:t> увеличивает показатели плотности кости при средней</a:t>
            </a:r>
          </a:p>
          <a:p>
            <a:r>
              <a:rPr lang="ru-RU" dirty="0" smtClean="0"/>
              <a:t> тяжести ХГП на 136,10% и 153,25 %- при тяжелой форме.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6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59" y="1475934"/>
            <a:ext cx="9640437" cy="2797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111" y="4562946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Пациентка А., 26 лет, до лечения.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8890" y="4562946"/>
            <a:ext cx="440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Пациентка А., 26 лет, через 6 месяцев</a:t>
            </a:r>
          </a:p>
          <a:p>
            <a:r>
              <a:rPr lang="ru-RU" dirty="0" smtClean="0"/>
              <a:t> на фоне лечения </a:t>
            </a:r>
            <a:r>
              <a:rPr lang="ru-RU" dirty="0" err="1" smtClean="0"/>
              <a:t>Тамеритом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1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57" y="1904245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данные позволяют рекомендовать разработанную нами методику местного применения иммуномодулятора для применения в широкой клинической практике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комплексном лечении заболевания пародонта.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5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spent research considerable improvement of clinical indicators in investigated group, in relation to the control is revealed. Also positive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uence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immunomodulator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condition of fabrics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studying X-ray researches and a morphological picture.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technique of local application of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immunomodulator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allows for receive authentic decrease of indexes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degree of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ammatory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processes in periodontal tissues.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0852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338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ОЦЕНКА КЛИНИЧЕСКОЙ ЭФФЕКТИВНОСТИ иммуномодулятора в комплексном лечении воспалительно-деструктивных заболеваний пародонта  Estimation of clinical efficiency of immunomodulator medicine in complex treatment of periodontal diseases</vt:lpstr>
      <vt:lpstr>Презентация PowerPoint</vt:lpstr>
      <vt:lpstr>Комплексное лечение пародонтита состояло из следующих этапов:  1.Профессиональная гигиена полости рта.  2.Санация полости рта.  3.Консервативное и хирургическое лечение пародонтита (закрытый и открытый кюретаж, лоскутные операции). </vt:lpstr>
      <vt:lpstr>Презентация PowerPoint</vt:lpstr>
      <vt:lpstr>Презентация PowerPoint</vt:lpstr>
      <vt:lpstr>Динамика изменения показателей остеоденситометрии при изучении ОПТГ (в % град.) </vt:lpstr>
      <vt:lpstr>Презентация PowerPoint</vt:lpstr>
      <vt:lpstr>Полученные данные позволяют рекомендовать разработанную нами методику местного применения иммуномодулятора для применения в широкой клинической практике при комплексном лечении заболевания пародонта.</vt:lpstr>
      <vt:lpstr>Summary. In the spent research considerable improvement of clinical indicators in investigated group, in relation to the control is revealed. Also positive infl uence immunomodulator on a condition of fabrics пародонта has been confirmed by studying X-ray researches and a morphological picture. The developed technique of local application of the immunomodulator Tamerit, allows for receive authentic decrease of indexes characterising a degree of infl ammatory processes in periodontal tissues. 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КЛИНИЧЕСКОЙ ЭФФЕКТИВНОСТИ иммуномодулятора в комплексном лечении воспалительно-деструктивных заболеваний пародонта </dc:title>
  <dc:creator>Данилова</dc:creator>
  <cp:lastModifiedBy>Данилова</cp:lastModifiedBy>
  <cp:revision>24</cp:revision>
  <dcterms:created xsi:type="dcterms:W3CDTF">2015-02-06T09:17:11Z</dcterms:created>
  <dcterms:modified xsi:type="dcterms:W3CDTF">2015-02-06T10:15:02Z</dcterms:modified>
</cp:coreProperties>
</file>